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983" r="27983"/>
          <a:stretch>
            <a:fillRect/>
          </a:stretch>
        </p:blipFill>
        <p:spPr>
          <a:xfrm>
            <a:off x="979308" y="-91701"/>
            <a:ext cx="6909502" cy="104704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37246" y="2354793"/>
            <a:ext cx="7531779" cy="5852225"/>
            <a:chOff x="0" y="0"/>
            <a:chExt cx="10042372" cy="7802966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0042372" cy="6528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00"/>
                </a:lnSpc>
              </a:pPr>
              <a:r>
                <a:rPr lang="en-US" sz="7000" spc="-70">
                  <a:solidFill>
                    <a:srgbClr val="141414"/>
                  </a:solidFill>
                  <a:latin typeface="Poppins Bold Bold"/>
                </a:rPr>
                <a:t>Supervised machine learning in example of </a:t>
              </a:r>
              <a:r>
                <a:rPr lang="en-US" sz="7000" spc="-70">
                  <a:solidFill>
                    <a:srgbClr val="DD211D"/>
                  </a:solidFill>
                  <a:latin typeface="Poppins Bold Bold"/>
                </a:rPr>
                <a:t>breast cancer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3842" y="7094571"/>
              <a:ext cx="9028530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>
                  <a:solidFill>
                    <a:srgbClr val="141414"/>
                  </a:solidFill>
                  <a:latin typeface="Poppins Light"/>
                </a:rPr>
                <a:t>Artificial intelligence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73722" y="8826675"/>
            <a:ext cx="485578" cy="431625"/>
            <a:chOff x="0" y="0"/>
            <a:chExt cx="647437" cy="575500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id="11" name="Group 11"/>
            <p:cNvGrpSpPr/>
            <p:nvPr/>
          </p:nvGrpSpPr>
          <p:grpSpPr>
            <a:xfrm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59235" h="434340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2137480" y="990600"/>
            <a:ext cx="5131546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40">
                <a:solidFill>
                  <a:srgbClr val="141414"/>
                </a:solidFill>
                <a:latin typeface="Poppins Light"/>
              </a:rPr>
              <a:t>FAKULTET INFORMACIJSKIH TEHNOLOGIJA</a:t>
            </a:r>
          </a:p>
          <a:p>
            <a:pPr algn="r">
              <a:lnSpc>
                <a:spcPts val="2240"/>
              </a:lnSpc>
            </a:pPr>
            <a:r>
              <a:rPr lang="en-US" sz="1600" spc="240">
                <a:solidFill>
                  <a:srgbClr val="141414"/>
                </a:solidFill>
                <a:latin typeface="Poppins Light"/>
              </a:rPr>
              <a:t>2021/22, MOSTAR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8364" y="9549359"/>
            <a:ext cx="5131546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spc="240">
                <a:solidFill>
                  <a:srgbClr val="141414"/>
                </a:solidFill>
                <a:latin typeface="Poppins Light"/>
              </a:rPr>
              <a:t>ODOBRIO : PROF. DR. MIGDAT HODŽIĆ</a:t>
            </a:r>
          </a:p>
          <a:p>
            <a:pPr algn="just">
              <a:lnSpc>
                <a:spcPts val="2240"/>
              </a:lnSpc>
            </a:pPr>
            <a:r>
              <a:rPr lang="en-US" sz="1600" spc="240">
                <a:solidFill>
                  <a:srgbClr val="141414"/>
                </a:solidFill>
                <a:latin typeface="Poppins Light"/>
              </a:rPr>
              <a:t>RADILE : MERZIĆ NAIDA I SULJIĆ ANISA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3" name="AutoShape 3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773722" y="8826675"/>
            <a:ext cx="485578" cy="431625"/>
            <a:chOff x="0" y="0"/>
            <a:chExt cx="647437" cy="57550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59235" h="434340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19742" y="2767344"/>
            <a:ext cx="7327126" cy="2280965"/>
            <a:chOff x="0" y="0"/>
            <a:chExt cx="9769501" cy="304128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t="32388" b="21732"/>
            <a:stretch>
              <a:fillRect/>
            </a:stretch>
          </p:blipFill>
          <p:spPr>
            <a:xfrm>
              <a:off x="0" y="775385"/>
              <a:ext cx="9769501" cy="226590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-57150"/>
              <a:ext cx="97695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DD211D"/>
                  </a:solidFill>
                  <a:latin typeface="Poppins Light"/>
                </a:rPr>
                <a:t>  Support vector machine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46596" y="4110234"/>
            <a:ext cx="7327126" cy="2754449"/>
            <a:chOff x="0" y="0"/>
            <a:chExt cx="9769501" cy="367259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30371" b="15481"/>
            <a:stretch>
              <a:fillRect/>
            </a:stretch>
          </p:blipFill>
          <p:spPr>
            <a:xfrm>
              <a:off x="0" y="872028"/>
              <a:ext cx="9769501" cy="280057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-57150"/>
              <a:ext cx="9769501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DD211D"/>
                  </a:solidFill>
                  <a:latin typeface="Poppins Light"/>
                </a:rPr>
                <a:t>3.   Logistička regresija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9742" y="6449366"/>
            <a:ext cx="7327126" cy="2180061"/>
            <a:chOff x="0" y="0"/>
            <a:chExt cx="9769501" cy="290674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t="33894" b="18957"/>
            <a:stretch>
              <a:fillRect/>
            </a:stretch>
          </p:blipFill>
          <p:spPr>
            <a:xfrm>
              <a:off x="0" y="814814"/>
              <a:ext cx="9769501" cy="209193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0" y="-57150"/>
              <a:ext cx="97695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DD211D"/>
                  </a:solidFill>
                  <a:latin typeface="Poppins Light"/>
                </a:rPr>
                <a:t>2.   Najbliži susjed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19175"/>
            <a:ext cx="601173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oppins Bold Bold"/>
              </a:rPr>
              <a:t>Modelovanje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3" name="AutoShape 3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95328" y="2615615"/>
            <a:ext cx="8763972" cy="26787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2615615"/>
            <a:ext cx="6627359" cy="6642685"/>
            <a:chOff x="0" y="0"/>
            <a:chExt cx="8836479" cy="88569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8836479" cy="66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41414"/>
                  </a:solidFill>
                  <a:latin typeface="Poppins Bold Bold"/>
                </a:rPr>
                <a:t>Accuracy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4766"/>
              <a:ext cx="8836479" cy="46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</a:rPr>
                <a:t>Govori nam koliko često je klasifikator tačan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17348"/>
              <a:ext cx="8836479" cy="66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41414"/>
                  </a:solidFill>
                  <a:latin typeface="Poppins Bold Bold"/>
                </a:rPr>
                <a:t>Recall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48788"/>
              <a:ext cx="8836479" cy="150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</a:rPr>
                <a:t>Govori nam koliko možemo biti sigurni da su sve instance sa pozitivnom target vrijednostima pronadjene modelom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37214"/>
              <a:ext cx="8836479" cy="66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41414"/>
                  </a:solidFill>
                  <a:latin typeface="Poppins Bold Bold"/>
                </a:rPr>
                <a:t>Precision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68655"/>
              <a:ext cx="8836479" cy="986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</a:rPr>
                <a:t>Kada predviđa DA, govori nam koliko često je to ispravno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39159"/>
              <a:ext cx="8836479" cy="66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41414"/>
                  </a:solidFill>
                  <a:latin typeface="Poppins Bold Bold"/>
                </a:rPr>
                <a:t>F1 score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70600"/>
              <a:ext cx="8836479" cy="986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</a:rPr>
                <a:t>Harmonička sredina precision i recall rezultata i definiše tačnosti modela na dataset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19175"/>
            <a:ext cx="929278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oppins Bold Bold"/>
              </a:rPr>
              <a:t>Evaluacija i zaključak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94690" y="5615940"/>
            <a:ext cx="8764610" cy="36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Gledajući rezultate iz tablice može se zaključiti da nema statistički značajne razlike u izvedbama algoritama. Jedan od razloga za ovakav ishod može biti jednostavnost problema koji dolazi sa odabranim skupom podataka. </a:t>
            </a:r>
          </a:p>
          <a:p>
            <a:pPr algn="just">
              <a:lnSpc>
                <a:spcPts val="3600"/>
              </a:lnSpc>
            </a:pPr>
            <a:endParaRPr lang="en-US" sz="2400">
              <a:solidFill>
                <a:srgbClr val="141414"/>
              </a:solidFill>
              <a:latin typeface="Poppins Light"/>
            </a:endParaRPr>
          </a:p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Nije pronađen algoritam koji se značajno razlikuje od ostalih algoritama pa je zaključak da je najbolje rješenje kombinacija sva tri algoritma jer nude dobre performanse.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55" r="2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4" name="Group 4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5" name="AutoShape 5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419400" y="3940493"/>
            <a:ext cx="9449200" cy="235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48">
                <a:solidFill>
                  <a:srgbClr val="141414"/>
                </a:solidFill>
                <a:latin typeface="Poppins Light Bold Italics"/>
              </a:rPr>
              <a:t>Kraj prezentacije</a:t>
            </a:r>
          </a:p>
          <a:p>
            <a:pPr algn="ctr">
              <a:lnSpc>
                <a:spcPts val="6240"/>
              </a:lnSpc>
            </a:pPr>
            <a:endParaRPr lang="en-US" sz="4800" spc="48">
              <a:solidFill>
                <a:srgbClr val="141414"/>
              </a:solidFill>
              <a:latin typeface="Poppins Light Bold Italics"/>
            </a:endParaRPr>
          </a:p>
          <a:p>
            <a:pPr algn="ctr">
              <a:lnSpc>
                <a:spcPts val="6240"/>
              </a:lnSpc>
            </a:pPr>
            <a:r>
              <a:rPr lang="en-US" sz="4800" spc="48">
                <a:solidFill>
                  <a:srgbClr val="141414"/>
                </a:solidFill>
                <a:latin typeface="Poppins Light Bold Italics"/>
              </a:rPr>
              <a:t>Pitanja?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41" y="4048125"/>
            <a:ext cx="628689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DD211D"/>
                </a:solidFill>
                <a:latin typeface="Poppins Bold Bold"/>
              </a:rPr>
              <a:t>Sadržaj </a:t>
            </a:r>
            <a:r>
              <a:rPr lang="en-US" sz="7200">
                <a:solidFill>
                  <a:srgbClr val="141414"/>
                </a:solidFill>
                <a:latin typeface="Poppins Bold Bold"/>
              </a:rPr>
              <a:t>prezentacije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30748" y="3055620"/>
            <a:ext cx="6685763" cy="409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- Sažetak dokumenta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- Šta je supervised (nadgledano) učenje ?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- Objašnjenje algoritama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- Case study : Karcinom dojke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          - Sažetak case study-a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          - Razumijevanje podataka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          - Priprema podataka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          - Modelovanje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          - Evaluacija i </a:t>
            </a:r>
            <a:r>
              <a:rPr lang="en-US" sz="2400">
                <a:solidFill>
                  <a:srgbClr val="DD211D"/>
                </a:solidFill>
                <a:latin typeface="Poppins Light"/>
              </a:rPr>
              <a:t>zaključak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5" name="AutoShape 5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773722" y="8826675"/>
            <a:ext cx="485578" cy="431625"/>
            <a:chOff x="0" y="0"/>
            <a:chExt cx="647437" cy="57550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id="9" name="Group 9"/>
            <p:cNvGrpSpPr/>
            <p:nvPr/>
          </p:nvGrpSpPr>
          <p:grpSpPr>
            <a:xfrm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59235" h="434340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006" b="6006"/>
          <a:stretch>
            <a:fillRect/>
          </a:stretch>
        </p:blipFill>
        <p:spPr>
          <a:xfrm>
            <a:off x="1028700" y="1047750"/>
            <a:ext cx="6214323" cy="8191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62247" y="1038225"/>
            <a:ext cx="87970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DD211D"/>
                </a:solidFill>
                <a:latin typeface="Poppins Bold Bold"/>
              </a:rPr>
              <a:t>Sažetak</a:t>
            </a:r>
            <a:r>
              <a:rPr lang="en-US" sz="6000">
                <a:solidFill>
                  <a:srgbClr val="141414"/>
                </a:solidFill>
                <a:latin typeface="Poppins Bold Bold"/>
              </a:rPr>
              <a:t> dokumenta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2247" y="2238411"/>
            <a:ext cx="7196528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Ovaj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dokument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sadrži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osnovne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informacije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o supervised machine learning-u,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vrstama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supervised machine learning-a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nekim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algoritmima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ovih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vrsta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. 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Upoznat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ćemo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se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algoritmima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: support vector machine (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metoda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potpornih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vektora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),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najbliži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susjed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logističke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regresije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primjeru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raka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dojke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. 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Vidjet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ćemo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karakteristike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ovih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algoritama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,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kako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oni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rade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na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konkretnom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primjeru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i</a:t>
            </a:r>
            <a:endParaRPr lang="en-US" sz="2400" dirty="0">
              <a:solidFill>
                <a:srgbClr val="141414"/>
              </a:solidFill>
              <a:latin typeface="Poppins Light" panose="020B0604020202020204" charset="0"/>
              <a:cs typeface="Poppins Light" panose="020B0604020202020204" charset="0"/>
            </a:endParaRP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uporediti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njihove</a:t>
            </a:r>
            <a:r>
              <a:rPr lang="en-US" sz="2400" dirty="0" smtClean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rezultate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kako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bi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pronašli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najbolji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algoritam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za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rješavanje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problema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predviđanja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malignih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tumora</a:t>
            </a:r>
            <a:r>
              <a:rPr lang="en-US" sz="2400" dirty="0">
                <a:solidFill>
                  <a:srgbClr val="141414"/>
                </a:solidFill>
                <a:latin typeface="Poppins Light" panose="020B0604020202020204" charset="0"/>
                <a:cs typeface="Poppins Light" panose="020B0604020202020204" charset="0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6" name="AutoShape 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773722" y="8826675"/>
            <a:ext cx="485578" cy="431625"/>
            <a:chOff x="0" y="0"/>
            <a:chExt cx="647437" cy="57550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59235" h="434340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611" b="136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4" name="Group 4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5" name="AutoShape 5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99117" y="1019175"/>
            <a:ext cx="1247859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DFCFC"/>
                </a:solidFill>
                <a:latin typeface="Poppins Bold Bold"/>
              </a:rPr>
              <a:t>Šta je supervised (nadgledano) učenje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9117" y="4013624"/>
            <a:ext cx="15860183" cy="272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- Podkategorija mašinskog učenja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- Donošenje odluka bez eksplicitnog programiranja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- Dva tipa supervised učenja : </a:t>
            </a: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 Klasifikacija - proces kategorizacije datog skupa podataka u klase</a:t>
            </a: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 Regresija - proces pronalaska odnosa između zavisnih i nezavisnih varijabli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570" r="35778"/>
          <a:stretch>
            <a:fillRect/>
          </a:stretch>
        </p:blipFill>
        <p:spPr>
          <a:xfrm>
            <a:off x="1028700" y="0"/>
            <a:ext cx="549622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080250" y="1019175"/>
            <a:ext cx="101790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oppins Bold Bold"/>
              </a:rPr>
              <a:t>Objašnjenje </a:t>
            </a:r>
            <a:r>
              <a:rPr lang="en-US" sz="6000">
                <a:solidFill>
                  <a:srgbClr val="DD211D"/>
                </a:solidFill>
                <a:latin typeface="Poppins Bold Bold"/>
              </a:rPr>
              <a:t>algoritama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0250" y="2872740"/>
            <a:ext cx="10179050" cy="638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Korišteni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algoritmi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: Support vector machine (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metoda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potpornih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vektora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),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najbliži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susjed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logistička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regresija</a:t>
            </a: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Support vector machine 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funkcioniše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koristeći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koristi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tehniku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znanu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KERNEL TRICK.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Transformiše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podatke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, a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zatim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pronalazi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optimalnu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granicu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između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mogućih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izlaza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,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temelju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transformacije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.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Najbliži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susjed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ovaj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algoritam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radi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sličnostima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, K je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broj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susjeda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koje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uzimamo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kojima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poredimo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novu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vrijednst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te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osnovu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sličnosti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je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klasifikujemo</a:t>
            </a: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41414"/>
              </a:solidFill>
              <a:latin typeface="Poppins Ligh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</a:rPr>
              <a:t>-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Logistička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regresija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-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algoritam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u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mašinskom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učenju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koji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koristi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jednu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ili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više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neovisnih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varijabli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za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određivanje</a:t>
            </a:r>
            <a:r>
              <a:rPr lang="en-US" sz="2400" dirty="0">
                <a:solidFill>
                  <a:srgbClr val="141414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141414"/>
                </a:solidFill>
                <a:latin typeface="Poppins Light"/>
              </a:rPr>
              <a:t>ishoda</a:t>
            </a:r>
            <a:endParaRPr lang="en-US" sz="2400" dirty="0">
              <a:solidFill>
                <a:srgbClr val="141414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611" b="136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3775" y="4312043"/>
            <a:ext cx="15605525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840"/>
              </a:lnSpc>
            </a:pPr>
            <a:r>
              <a:rPr lang="en-US" sz="14400" spc="-144">
                <a:solidFill>
                  <a:srgbClr val="141414"/>
                </a:solidFill>
                <a:latin typeface="Poppins Bold Bold"/>
              </a:rPr>
              <a:t>Case study </a:t>
            </a:r>
            <a:r>
              <a:rPr lang="en-US" sz="14400" spc="-144">
                <a:solidFill>
                  <a:srgbClr val="DD211D"/>
                </a:solidFill>
                <a:latin typeface="Poppins Bold Bold"/>
              </a:rPr>
              <a:t>Karcinom dojke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5" name="AutoShape 5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9888008" cy="10287000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73722" y="8826675"/>
            <a:ext cx="485578" cy="431625"/>
            <a:chOff x="0" y="0"/>
            <a:chExt cx="647437" cy="5755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59235" h="434340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39141" r="16401" b="22826"/>
          <a:stretch>
            <a:fillRect/>
          </a:stretch>
        </p:blipFill>
        <p:spPr>
          <a:xfrm>
            <a:off x="11776329" y="1967971"/>
            <a:ext cx="5482971" cy="635105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64457" y="1028700"/>
            <a:ext cx="7978370" cy="216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DFCFC"/>
                </a:solidFill>
                <a:latin typeface="Poppins Bold Bold"/>
              </a:rPr>
              <a:t>Sažetak case study-a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4457" y="3787140"/>
            <a:ext cx="8198177" cy="547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Prvi korak koji je neophodno napraviti je prikupljanje podataka i formiranje dataset-a koji će nam pomoći u kreiranju modela predikcije.</a:t>
            </a: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Nakon toga provlačimo te sirove podatke kroz određene postupke predobrade kako bi bili standardizovani i normalizirani za upotrebu.</a:t>
            </a: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Korak prije modeliranja je dijeljenje podataka na trening set koji koristimo za treniranje modela i test set za procjene. </a:t>
            </a: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Za tačniji model predviđanja korištena su tri algoritma i poređeni njihovi rezultati accuracy, recall, precision i F1 score-a.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551" r="29551"/>
          <a:stretch>
            <a:fillRect/>
          </a:stretch>
        </p:blipFill>
        <p:spPr>
          <a:xfrm>
            <a:off x="12211050" y="1028700"/>
            <a:ext cx="504385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64457" y="1019175"/>
            <a:ext cx="929278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oppins Bold Bold"/>
              </a:rPr>
              <a:t>Razumijevanje podataka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5" name="AutoShape 5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864457" y="3688715"/>
            <a:ext cx="8198177" cy="455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Poppins Light"/>
              </a:rPr>
              <a:t>- U izdvojenom setu podataka ima 569 redova i 30 kolona, tj. 569 medicinskih kartona ljudi koji imaju ili su imali karcinom, a reprezentirani su kroz 30 zdravstvenih parametara vaznih za predvidjanje da li je karcinom maligni ili benigni.</a:t>
            </a:r>
          </a:p>
          <a:p>
            <a:pPr algn="just">
              <a:lnSpc>
                <a:spcPts val="3600"/>
              </a:lnSpc>
            </a:pPr>
            <a:endParaRPr lang="en-US" sz="2400">
              <a:solidFill>
                <a:srgbClr val="141414"/>
              </a:solidFill>
              <a:latin typeface="Poppins Light"/>
            </a:endParaRPr>
          </a:p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141414"/>
                </a:solidFill>
                <a:latin typeface="Arimo"/>
              </a:rPr>
              <a:t>- Prebrojavanjem po target značajkama saznali smo da u setu podataka ima više benignih slučajeva, 357 od 569, a ostatak su maligni karcinomi.</a:t>
            </a:r>
          </a:p>
          <a:p>
            <a:pPr algn="just">
              <a:lnSpc>
                <a:spcPts val="3600"/>
              </a:lnSpc>
            </a:pPr>
            <a:endParaRPr lang="en-US" sz="2400">
              <a:solidFill>
                <a:srgbClr val="141414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8961" r="18961"/>
          <a:stretch>
            <a:fillRect/>
          </a:stretch>
        </p:blipFill>
        <p:spPr>
          <a:xfrm>
            <a:off x="1028700" y="0"/>
            <a:ext cx="17259300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0"/>
            <a:ext cx="17259300" cy="10287000"/>
            <a:chOff x="0" y="0"/>
            <a:chExt cx="3211082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11082" cy="1913890"/>
            </a:xfrm>
            <a:custGeom>
              <a:avLst/>
              <a:gdLst/>
              <a:ahLst/>
              <a:cxnLst/>
              <a:rect l="l" t="t" r="r" b="b"/>
              <a:pathLst>
                <a:path w="3211082" h="1913890">
                  <a:moveTo>
                    <a:pt x="0" y="0"/>
                  </a:moveTo>
                  <a:lnTo>
                    <a:pt x="3211082" y="0"/>
                  </a:lnTo>
                  <a:lnTo>
                    <a:pt x="321108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211D">
                <a:alpha val="8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71213" y="2615565"/>
            <a:ext cx="9706302" cy="638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- Pod pripremom podataka podrazumijevamo :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Provjeru tipova podataka - ovisno od konteksta ukoliko ne odgovara potrebno je promijeniti tip podatka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Provjera postojanja nultih vrijednosti - takve je potrebno ignorisati, zamijeniti s 0 ili eliminisati takve instance, također ovisno o kontekstu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Standardizirati podatke - dovesti ih na isti format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  <a:p>
            <a:pPr marL="518162" lvl="1" indent="-25908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CFC"/>
                </a:solidFill>
                <a:latin typeface="Poppins Light"/>
              </a:rPr>
              <a:t>Podijeliti podatke na trening set i test set - 80% dataseta su trening podaci, ostatak su test podaci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DFCFC"/>
              </a:solidFill>
              <a:latin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71213" y="1019175"/>
            <a:ext cx="929278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DFCFC"/>
                </a:solidFill>
                <a:latin typeface="Poppins Bold Bold"/>
              </a:rPr>
              <a:t>Priprema podataka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654</Words>
  <Application>Microsoft Office PowerPoint</Application>
  <PresentationFormat>Custom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Arimo</vt:lpstr>
      <vt:lpstr>Calibri</vt:lpstr>
      <vt:lpstr>Poppins Light Bold Italics</vt:lpstr>
      <vt:lpstr>Poppins Bold Bold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machine learning in example of breast cancer</dc:title>
  <cp:lastModifiedBy>Anisa</cp:lastModifiedBy>
  <cp:revision>4</cp:revision>
  <dcterms:created xsi:type="dcterms:W3CDTF">2006-08-16T00:00:00Z</dcterms:created>
  <dcterms:modified xsi:type="dcterms:W3CDTF">2022-01-23T19:26:21Z</dcterms:modified>
  <dc:identifier>DAE14skpNZU</dc:identifier>
</cp:coreProperties>
</file>